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63" r:id="rId3"/>
    <p:sldId id="264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AD9D4-DC37-4FF5-90A7-9D8F697EB431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B7EE5-EEA0-4961-9ACD-DFEAF9090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http://CB8EA818BDAA3B39937D3AD91AFFE2A7.dms.sberbank.ru/CB8EA818BDAA3B39937D3AD91AFFE2A7-61E127C533F668044FD401FEAD200EF4-FD7FA852FCC67EC9C06C6A7FF5C08175/1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http://CB8EA818BDAA3B39937D3AD91AFFE2A7.dms.sberbank.ru/CB8EA818BDAA3B39937D3AD91AFFE2A7-61E127C533F668044FD401FEAD200EF4-FD7FA852FCC67EC9C06C6A7FF5C08175/1.png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9AD4-72C4-4114-85BD-24E88EE3602F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C5E5-9AD4-454F-A6ED-C0BB0CE4E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64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9AD4-72C4-4114-85BD-24E88EE3602F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C5E5-9AD4-454F-A6ED-C0BB0CE4E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99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9AD4-72C4-4114-85BD-24E88EE3602F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C5E5-9AD4-454F-A6ED-C0BB0CE4E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054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устой слайд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412FE64-B2CB-D34C-8736-FC222D130C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2000">
                <a:srgbClr val="063D60"/>
              </a:gs>
              <a:gs pos="100000">
                <a:srgbClr val="102853"/>
              </a:gs>
              <a:gs pos="0">
                <a:srgbClr val="009F8A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65853-4D36-1943-8A9B-22198F0DA6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235" y="1643063"/>
            <a:ext cx="5118629" cy="46307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  <a:defRPr sz="1800">
                <a:solidFill>
                  <a:schemeClr val="bg1"/>
                </a:solidFill>
                <a:latin typeface="SB Serif Display" panose="02000503000000020004" pitchFamily="2" charset="77"/>
                <a:cs typeface="SB Serif Display" panose="02000503000000020004" pitchFamily="2" charset="77"/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  <a:defRPr sz="1600">
                <a:solidFill>
                  <a:schemeClr val="bg1"/>
                </a:solidFill>
                <a:latin typeface="SB Serif Display" panose="02000503000000020004" pitchFamily="2" charset="77"/>
                <a:cs typeface="SB Serif Display" panose="02000503000000020004" pitchFamily="2" charset="77"/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  <a:defRPr sz="1400">
                <a:solidFill>
                  <a:schemeClr val="bg1"/>
                </a:solidFill>
                <a:latin typeface="SB Serif Display" panose="02000503000000020004" pitchFamily="2" charset="77"/>
                <a:cs typeface="SB Serif Display" panose="02000503000000020004" pitchFamily="2" charset="77"/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  <a:defRPr sz="1200">
                <a:solidFill>
                  <a:schemeClr val="bg1"/>
                </a:solidFill>
                <a:latin typeface="SB Serif Display" panose="02000503000000020004" pitchFamily="2" charset="77"/>
                <a:cs typeface="SB Serif Display" panose="02000503000000020004" pitchFamily="2" charset="77"/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  <a:defRPr sz="1200">
                <a:solidFill>
                  <a:schemeClr val="bg1"/>
                </a:solidFill>
                <a:latin typeface="SB Serif Display" panose="02000503000000020004" pitchFamily="2" charset="77"/>
                <a:cs typeface="SB Serif Display" panose="02000503000000020004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9226A8B-3CB8-A74D-BF01-D309E752B7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41534" y="1643063"/>
            <a:ext cx="5118629" cy="46307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  <a:defRPr sz="1800">
                <a:solidFill>
                  <a:schemeClr val="bg1"/>
                </a:solidFill>
                <a:latin typeface="SB Serif Display" panose="02000503000000020004" pitchFamily="2" charset="77"/>
                <a:cs typeface="SB Serif Display" panose="02000503000000020004" pitchFamily="2" charset="77"/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  <a:defRPr sz="1600">
                <a:solidFill>
                  <a:schemeClr val="bg1"/>
                </a:solidFill>
                <a:latin typeface="SB Serif Display" panose="02000503000000020004" pitchFamily="2" charset="77"/>
                <a:cs typeface="SB Serif Display" panose="02000503000000020004" pitchFamily="2" charset="77"/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  <a:defRPr sz="1400">
                <a:solidFill>
                  <a:schemeClr val="bg1"/>
                </a:solidFill>
                <a:latin typeface="SB Serif Display" panose="02000503000000020004" pitchFamily="2" charset="77"/>
                <a:cs typeface="SB Serif Display" panose="02000503000000020004" pitchFamily="2" charset="77"/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  <a:defRPr sz="1200">
                <a:solidFill>
                  <a:schemeClr val="bg1"/>
                </a:solidFill>
                <a:latin typeface="SB Serif Display" panose="02000503000000020004" pitchFamily="2" charset="77"/>
                <a:cs typeface="SB Serif Display" panose="02000503000000020004" pitchFamily="2" charset="77"/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  <a:defRPr sz="1200">
                <a:solidFill>
                  <a:schemeClr val="bg1"/>
                </a:solidFill>
                <a:latin typeface="SB Serif Display" panose="02000503000000020004" pitchFamily="2" charset="77"/>
                <a:cs typeface="SB Serif Display" panose="02000503000000020004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B6BD5D-AA5F-9445-A8E3-C776FA2140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1" y="56766"/>
            <a:ext cx="2913897" cy="1639067"/>
          </a:xfrm>
          <a:prstGeom prst="rect">
            <a:avLst/>
          </a:prstGeom>
        </p:spPr>
      </p:pic>
      <p:pic>
        <p:nvPicPr>
          <p:cNvPr id="2" name="Рисунок 1" descr="http://CB8EA818BDAA3B39937D3AD91AFFE2A7.dms.sberbank.ru/CB8EA818BDAA3B39937D3AD91AFFE2A7-61E127C533F668044FD401FEAD200EF4-FD7FA852FCC67EC9C06C6A7FF5C08175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690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Пустой слайд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F4AA5DE-80FE-C145-9573-993AA7094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226" y="50359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SB Serif Display" panose="02000503000000020004" pitchFamily="50" charset="-52"/>
                <a:cs typeface="SB Serif Display" panose="02000503000000020004" pitchFamily="50" charset="-52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E47B36B-61BD-0C48-A64C-7B20D2FB1A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2000">
                <a:srgbClr val="063D60"/>
              </a:gs>
              <a:gs pos="100000">
                <a:srgbClr val="102853"/>
              </a:gs>
              <a:gs pos="0">
                <a:srgbClr val="009F8A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http://CB8EA818BDAA3B39937D3AD91AFFE2A7.dms.sberbank.ru/CB8EA818BDAA3B39937D3AD91AFFE2A7-61E127C533F668044FD401FEAD200EF4-FD7FA852FCC67EC9C06C6A7FF5C08175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" name="Рисунок 2" descr="http://CB8EA818BDAA3B39937D3AD91AFFE2A7.dms.sberbank.ru/CB8EA818BDAA3B39937D3AD91AFFE2A7-61E127C533F668044FD401FEAD200EF4-FD7FA852FCC67EC9C06C6A7FF5C08175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282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9AD4-72C4-4114-85BD-24E88EE3602F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C5E5-9AD4-454F-A6ED-C0BB0CE4E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9AD4-72C4-4114-85BD-24E88EE3602F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C5E5-9AD4-454F-A6ED-C0BB0CE4E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121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9AD4-72C4-4114-85BD-24E88EE3602F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C5E5-9AD4-454F-A6ED-C0BB0CE4E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47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9AD4-72C4-4114-85BD-24E88EE3602F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C5E5-9AD4-454F-A6ED-C0BB0CE4E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201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9AD4-72C4-4114-85BD-24E88EE3602F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C5E5-9AD4-454F-A6ED-C0BB0CE4E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416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9AD4-72C4-4114-85BD-24E88EE3602F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C5E5-9AD4-454F-A6ED-C0BB0CE4E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968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9AD4-72C4-4114-85BD-24E88EE3602F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C5E5-9AD4-454F-A6ED-C0BB0CE4E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440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9AD4-72C4-4114-85BD-24E88EE3602F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7C5E5-9AD4-454F-A6ED-C0BB0CE4E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85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B9AD4-72C4-4114-85BD-24E88EE3602F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7C5E5-9AD4-454F-A6ED-C0BB0CE4E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39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>
            <a:extLst>
              <a:ext uri="{FF2B5EF4-FFF2-40B4-BE49-F238E27FC236}">
                <a16:creationId xmlns:a16="http://schemas.microsoft.com/office/drawing/2014/main" id="{F0766CFF-3660-C84D-A4F5-FDEB81CA5232}"/>
              </a:ext>
            </a:extLst>
          </p:cNvPr>
          <p:cNvSpPr txBox="1">
            <a:spLocks/>
          </p:cNvSpPr>
          <p:nvPr/>
        </p:nvSpPr>
        <p:spPr>
          <a:xfrm>
            <a:off x="379729" y="3403709"/>
            <a:ext cx="5237315" cy="963920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4000" b="0" i="0">
                <a:solidFill>
                  <a:schemeClr val="bg1"/>
                </a:solidFill>
                <a:latin typeface="SB Serif Display Light" panose="02000503000000020004" pitchFamily="2" charset="0"/>
                <a:ea typeface="+mj-ea"/>
                <a:cs typeface="SB Serif Display Light" panose="02000503000000020004" pitchFamily="2" charset="0"/>
              </a:defRPr>
            </a:lvl1pPr>
          </a:lstStyle>
          <a:p>
            <a:r>
              <a:rPr lang="ru-RU" sz="3600" b="1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Наличные </a:t>
            </a:r>
            <a:r>
              <a:rPr lang="ru-RU" sz="3600" b="1" dirty="0">
                <a:latin typeface="SB Sans Display" panose="020B0503040504020204" pitchFamily="34" charset="0"/>
                <a:cs typeface="SB Sans Display" panose="020B0503040504020204" pitchFamily="34" charset="0"/>
              </a:rPr>
              <a:t>с покупкой</a:t>
            </a:r>
            <a:endParaRPr lang="en-US" sz="3600" b="1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4" name="object 9"/>
          <p:cNvSpPr/>
          <p:nvPr/>
        </p:nvSpPr>
        <p:spPr>
          <a:xfrm>
            <a:off x="7550114" y="1611085"/>
            <a:ext cx="4641886" cy="5246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838" y="4234542"/>
            <a:ext cx="66188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Снять деньги стало ещё проще — достаточно зайти </a:t>
            </a:r>
            <a:r>
              <a:rPr lang="ru-RU" sz="2400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в </a:t>
            </a:r>
            <a:r>
              <a:rPr lang="ru-RU" sz="24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магазин</a:t>
            </a:r>
          </a:p>
        </p:txBody>
      </p:sp>
    </p:spTree>
    <p:extLst>
      <p:ext uri="{BB962C8B-B14F-4D97-AF65-F5344CB8AC3E}">
        <p14:creationId xmlns:p14="http://schemas.microsoft.com/office/powerpoint/2010/main" val="25699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1">
            <a:extLst>
              <a:ext uri="{FF2B5EF4-FFF2-40B4-BE49-F238E27FC236}">
                <a16:creationId xmlns:a16="http://schemas.microsoft.com/office/drawing/2014/main" id="{8665466C-3100-524B-8FE4-773E1C971C4A}"/>
              </a:ext>
            </a:extLst>
          </p:cNvPr>
          <p:cNvSpPr/>
          <p:nvPr/>
        </p:nvSpPr>
        <p:spPr>
          <a:xfrm>
            <a:off x="230109" y="811237"/>
            <a:ext cx="5932151" cy="2478615"/>
          </a:xfrm>
          <a:prstGeom prst="roundRect">
            <a:avLst>
              <a:gd name="adj" fmla="val 5625"/>
            </a:avLst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SB Serif Display" panose="02000503000000020004" pitchFamily="50" charset="-52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B2FE5240-0A22-7C4F-A0B4-5A1EFFD22282}"/>
              </a:ext>
            </a:extLst>
          </p:cNvPr>
          <p:cNvSpPr txBox="1">
            <a:spLocks/>
          </p:cNvSpPr>
          <p:nvPr/>
        </p:nvSpPr>
        <p:spPr>
          <a:xfrm>
            <a:off x="230110" y="238191"/>
            <a:ext cx="4689760" cy="656332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4000" b="0" i="0">
                <a:solidFill>
                  <a:schemeClr val="bg1"/>
                </a:solidFill>
                <a:latin typeface="SB Serif Display Light" panose="02000503000000020004" pitchFamily="2" charset="0"/>
                <a:ea typeface="+mj-ea"/>
                <a:cs typeface="SB Serif Display Light" panose="02000503000000020004" pitchFamily="2" charset="0"/>
              </a:defRPr>
            </a:lvl1pPr>
          </a:lstStyle>
          <a:p>
            <a:r>
              <a:rPr lang="ru-RU" sz="3200" b="1" dirty="0" smtClean="0"/>
              <a:t>О продукте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027666" y="894523"/>
            <a:ext cx="4513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СНЯТИЕ НАЛИЧНЫХ ДОСТУПНО</a:t>
            </a:r>
            <a:endParaRPr lang="ru-RU" sz="1600" b="1" dirty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597" y="1316363"/>
            <a:ext cx="58395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По картам МИР, </a:t>
            </a:r>
            <a:r>
              <a:rPr lang="en-US" sz="1600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VISA</a:t>
            </a:r>
            <a:r>
              <a:rPr lang="ru-RU" sz="1600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 и </a:t>
            </a:r>
            <a:r>
              <a:rPr lang="en-US" sz="1600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MasterCard</a:t>
            </a:r>
            <a:endParaRPr lang="ru-RU" sz="1600" dirty="0" smtClean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US" sz="1600" dirty="0" smtClean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Снятие возможно </a:t>
            </a:r>
            <a:r>
              <a:rPr lang="ru-RU" sz="1600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при оплате картой с </a:t>
            </a:r>
            <a:r>
              <a:rPr lang="ru-RU" sz="16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чипом и </a:t>
            </a:r>
            <a:r>
              <a:rPr lang="ru-RU" sz="1600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картой с бесконтактным способом оплаты</a:t>
            </a:r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8665466C-3100-524B-8FE4-773E1C971C4A}"/>
              </a:ext>
            </a:extLst>
          </p:cNvPr>
          <p:cNvSpPr/>
          <p:nvPr/>
        </p:nvSpPr>
        <p:spPr>
          <a:xfrm>
            <a:off x="6204132" y="811237"/>
            <a:ext cx="5932151" cy="2478615"/>
          </a:xfrm>
          <a:prstGeom prst="roundRect">
            <a:avLst>
              <a:gd name="adj" fmla="val 5625"/>
            </a:avLst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SB Serif Display" panose="02000503000000020004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60657" y="894523"/>
            <a:ext cx="1776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НЕ ДОСТУПНО</a:t>
            </a:r>
            <a:endParaRPr lang="ru-RU" sz="1600" b="1" dirty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8665466C-3100-524B-8FE4-773E1C971C4A}"/>
              </a:ext>
            </a:extLst>
          </p:cNvPr>
          <p:cNvSpPr/>
          <p:nvPr/>
        </p:nvSpPr>
        <p:spPr>
          <a:xfrm>
            <a:off x="230108" y="3550771"/>
            <a:ext cx="5932151" cy="2478615"/>
          </a:xfrm>
          <a:prstGeom prst="roundRect">
            <a:avLst>
              <a:gd name="adj" fmla="val 5625"/>
            </a:avLst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SB Serif Display" panose="02000503000000020004" pitchFamily="50" charset="-52"/>
            </a:endParaRPr>
          </a:p>
        </p:txBody>
      </p:sp>
      <p:sp>
        <p:nvSpPr>
          <p:cNvPr id="12" name="Rounded Rectangle 1">
            <a:extLst>
              <a:ext uri="{FF2B5EF4-FFF2-40B4-BE49-F238E27FC236}">
                <a16:creationId xmlns:a16="http://schemas.microsoft.com/office/drawing/2014/main" id="{8665466C-3100-524B-8FE4-773E1C971C4A}"/>
              </a:ext>
            </a:extLst>
          </p:cNvPr>
          <p:cNvSpPr/>
          <p:nvPr/>
        </p:nvSpPr>
        <p:spPr>
          <a:xfrm>
            <a:off x="6198563" y="3550772"/>
            <a:ext cx="5932151" cy="2478615"/>
          </a:xfrm>
          <a:prstGeom prst="roundRect">
            <a:avLst>
              <a:gd name="adj" fmla="val 5625"/>
            </a:avLst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SB Serif Display" panose="02000503000000020004" pitchFamily="50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597" y="3862898"/>
            <a:ext cx="55750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КОМИССИЯ ЗА СНЯТИЕ</a:t>
            </a:r>
            <a:endParaRPr lang="en-US" sz="1600" b="1" dirty="0" smtClean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endParaRPr lang="en-US" sz="1600" b="1" dirty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По картам Сбербанка</a:t>
            </a:r>
            <a:r>
              <a:rPr lang="ru-RU" sz="16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 – 0</a:t>
            </a:r>
            <a:r>
              <a:rPr lang="ru-RU" sz="1600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%</a:t>
            </a:r>
            <a:endParaRPr lang="en-US" sz="1600" dirty="0" smtClean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endParaRPr lang="en-US" sz="1600" dirty="0" smtClean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По картам других банков </a:t>
            </a:r>
            <a:r>
              <a:rPr lang="ru-RU" sz="16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– </a:t>
            </a:r>
            <a:r>
              <a:rPr lang="ru-RU" sz="1600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возможно взимание комиссии в соответствии с тарифами банка эмитента карты</a:t>
            </a:r>
            <a:endParaRPr lang="ru-RU" sz="1600" dirty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96158" y="4303003"/>
            <a:ext cx="4742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За одну операцию: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не менее 100 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кратно 100 </a:t>
            </a:r>
            <a:r>
              <a:rPr lang="ru-RU" sz="16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₽</a:t>
            </a:r>
            <a:endParaRPr lang="ru-RU" sz="1600" dirty="0" smtClean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не более 5000 </a:t>
            </a:r>
            <a:r>
              <a:rPr lang="ru-RU" sz="16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₽</a:t>
            </a:r>
            <a:endParaRPr lang="ru-RU" sz="1600" dirty="0" smtClean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endParaRPr lang="ru-RU" sz="1600" dirty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В </a:t>
            </a:r>
            <a:r>
              <a:rPr lang="ru-RU" sz="1600" b="1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месяц </a:t>
            </a:r>
            <a:r>
              <a:rPr lang="ru-RU" sz="16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– 20 000 ₽</a:t>
            </a:r>
            <a:r>
              <a:rPr lang="ru-RU" sz="1600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 с карты</a:t>
            </a:r>
            <a:endParaRPr lang="ru-RU" sz="1600" dirty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55857" y="3807725"/>
            <a:ext cx="2230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ОРГАНИЧЕНИЯ</a:t>
            </a:r>
            <a:endParaRPr lang="ru-RU" sz="1600" b="1" dirty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96158" y="1316363"/>
            <a:ext cx="5305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SB Sans Display" panose="020B0503040504020204" pitchFamily="34" charset="0"/>
              <a:buChar char="х"/>
            </a:pPr>
            <a:r>
              <a:rPr lang="ru-RU" sz="1600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снятие по КРЕДИТНЫМ картам Сбербанка</a:t>
            </a:r>
          </a:p>
          <a:p>
            <a:pPr marL="285750" indent="-285750">
              <a:buClr>
                <a:srgbClr val="FF0000"/>
              </a:buClr>
              <a:buFont typeface="SB Sans Display" panose="020B0503040504020204" pitchFamily="34" charset="0"/>
              <a:buChar char="х"/>
            </a:pPr>
            <a:endParaRPr lang="en-US" sz="1600" dirty="0" smtClean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marL="285750" indent="-285750">
              <a:buClr>
                <a:srgbClr val="FF0000"/>
              </a:buClr>
              <a:buFont typeface="SB Sans Display" panose="020B0503040504020204" pitchFamily="34" charset="0"/>
              <a:buChar char="х"/>
            </a:pPr>
            <a:r>
              <a:rPr lang="ru-RU" sz="16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снятие по картам других платежных систем (кроме </a:t>
            </a:r>
            <a:r>
              <a:rPr lang="ru-RU" sz="1600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МИР, </a:t>
            </a:r>
            <a:r>
              <a:rPr lang="en-US" sz="1600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VISA </a:t>
            </a:r>
            <a:r>
              <a:rPr lang="ru-RU" sz="16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и </a:t>
            </a:r>
            <a:r>
              <a:rPr lang="en-US" sz="16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MasterCard</a:t>
            </a:r>
            <a:r>
              <a:rPr lang="ru-RU" sz="1600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)</a:t>
            </a:r>
          </a:p>
          <a:p>
            <a:pPr marL="285750" indent="-285750">
              <a:buClr>
                <a:srgbClr val="FF0000"/>
              </a:buClr>
              <a:buFont typeface="SB Sans Display" panose="020B0503040504020204" pitchFamily="34" charset="0"/>
              <a:buChar char="х"/>
            </a:pPr>
            <a:endParaRPr lang="en-US" sz="1600" dirty="0" smtClean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marL="285750" indent="-285750">
              <a:buClr>
                <a:srgbClr val="FF0000"/>
              </a:buClr>
              <a:buFont typeface="SB Sans Display" panose="020B0503040504020204" pitchFamily="34" charset="0"/>
              <a:buChar char="х"/>
            </a:pPr>
            <a:r>
              <a:rPr lang="ru-RU" sz="16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 магнитной полосой (без чипа</a:t>
            </a:r>
            <a:r>
              <a:rPr lang="ru-RU" sz="1600" dirty="0" smtClean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)</a:t>
            </a:r>
            <a:endParaRPr lang="ru-RU" sz="1600" dirty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1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1">
            <a:extLst>
              <a:ext uri="{FF2B5EF4-FFF2-40B4-BE49-F238E27FC236}">
                <a16:creationId xmlns:a16="http://schemas.microsoft.com/office/drawing/2014/main" id="{8665466C-3100-524B-8FE4-773E1C971C4A}"/>
              </a:ext>
            </a:extLst>
          </p:cNvPr>
          <p:cNvSpPr/>
          <p:nvPr/>
        </p:nvSpPr>
        <p:spPr>
          <a:xfrm>
            <a:off x="1670858" y="613061"/>
            <a:ext cx="9584575" cy="3004305"/>
          </a:xfrm>
          <a:prstGeom prst="roundRect">
            <a:avLst>
              <a:gd name="adj" fmla="val 5625"/>
            </a:avLst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latin typeface="72 Black" panose="020B0A04030603020204" pitchFamily="34" charset="0"/>
                <a:cs typeface="72 Black" panose="020B0A04030603020204" pitchFamily="34" charset="0"/>
              </a:rPr>
              <a:t>ООО </a:t>
            </a:r>
            <a:r>
              <a:rPr lang="ru-RU" dirty="0" smtClean="0">
                <a:latin typeface="72 Black" panose="020B0A04030603020204" pitchFamily="34" charset="0"/>
                <a:cs typeface="72 Black" panose="020B0A04030603020204" pitchFamily="34" charset="0"/>
              </a:rPr>
              <a:t>«Пятерочка»</a:t>
            </a:r>
            <a:endParaRPr lang="ru-RU" dirty="0"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B2FE5240-0A22-7C4F-A0B4-5A1EFFD22282}"/>
              </a:ext>
            </a:extLst>
          </p:cNvPr>
          <p:cNvSpPr txBox="1">
            <a:spLocks/>
          </p:cNvSpPr>
          <p:nvPr/>
        </p:nvSpPr>
        <p:spPr>
          <a:xfrm>
            <a:off x="202367" y="-6451"/>
            <a:ext cx="4689760" cy="656332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4000" b="0" i="0">
                <a:solidFill>
                  <a:schemeClr val="bg1"/>
                </a:solidFill>
                <a:latin typeface="SB Serif Display Light" panose="02000503000000020004" pitchFamily="2" charset="0"/>
                <a:ea typeface="+mj-ea"/>
                <a:cs typeface="SB Serif Display Light" panose="02000503000000020004" pitchFamily="2" charset="0"/>
              </a:defRPr>
            </a:lvl1pPr>
          </a:lstStyle>
          <a:p>
            <a:r>
              <a:rPr lang="ru-RU" sz="3200" b="1" dirty="0" smtClean="0"/>
              <a:t>О продукте</a:t>
            </a:r>
            <a:endParaRPr lang="ru-RU" sz="3200" dirty="0"/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8665466C-3100-524B-8FE4-773E1C971C4A}"/>
              </a:ext>
            </a:extLst>
          </p:cNvPr>
          <p:cNvSpPr/>
          <p:nvPr/>
        </p:nvSpPr>
        <p:spPr>
          <a:xfrm>
            <a:off x="7855842" y="3766408"/>
            <a:ext cx="4341863" cy="2667665"/>
          </a:xfrm>
          <a:prstGeom prst="roundRect">
            <a:avLst>
              <a:gd name="adj" fmla="val 5625"/>
            </a:avLst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АО "</a:t>
            </a:r>
            <a:r>
              <a:rPr lang="ru-RU" dirty="0" err="1"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Вкусвилл</a:t>
            </a:r>
            <a:r>
              <a:rPr lang="ru-RU" dirty="0"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" </a:t>
            </a:r>
            <a:endParaRPr lang="ru-RU" b="0" i="0" dirty="0">
              <a:solidFill>
                <a:schemeClr val="bg1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879861"/>
              </p:ext>
            </p:extLst>
          </p:nvPr>
        </p:nvGraphicFramePr>
        <p:xfrm>
          <a:off x="7952748" y="4204941"/>
          <a:ext cx="4148050" cy="1930834"/>
        </p:xfrm>
        <a:graphic>
          <a:graphicData uri="http://schemas.openxmlformats.org/drawingml/2006/table">
            <a:tbl>
              <a:tblPr/>
              <a:tblGrid>
                <a:gridCol w="947650">
                  <a:extLst>
                    <a:ext uri="{9D8B030D-6E8A-4147-A177-3AD203B41FA5}">
                      <a16:colId xmlns:a16="http://schemas.microsoft.com/office/drawing/2014/main" val="190935889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385723616"/>
                    </a:ext>
                  </a:extLst>
                </a:gridCol>
              </a:tblGrid>
              <a:tr h="3778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Населенный пункт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244668"/>
                  </a:ext>
                </a:extLst>
              </a:tr>
              <a:tr h="198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Талдом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Квашёнки</a:t>
                      </a: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Село, Дом 74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385905"/>
                  </a:ext>
                </a:extLst>
              </a:tr>
              <a:tr h="198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Талдом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Кошелёво</a:t>
                      </a: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Деревня, Дом 68/2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107413"/>
                  </a:ext>
                </a:extLst>
              </a:tr>
              <a:tr h="198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Талдом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Павловичи Деревня, Дом 62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138162"/>
                  </a:ext>
                </a:extLst>
              </a:tr>
              <a:tr h="359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Талдом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Запрудня</a:t>
                      </a: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Рабочий поселок, </a:t>
                      </a:r>
                      <a:r>
                        <a:rPr lang="ru-RU" sz="11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</a:t>
                      </a: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Советская, Дом 132а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887356"/>
                  </a:ext>
                </a:extLst>
              </a:tr>
              <a:tr h="198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Талдом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Запрудня</a:t>
                      </a: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Рабочий поселок, пер Мира, Дом 9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192767"/>
                  </a:ext>
                </a:extLst>
              </a:tr>
              <a:tr h="198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Талдом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Новоникольское Село, </a:t>
                      </a:r>
                      <a:r>
                        <a:rPr lang="ru-RU" sz="11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</a:t>
                      </a: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Центральная, Дом 50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154219"/>
                  </a:ext>
                </a:extLst>
              </a:tr>
              <a:tr h="198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Талдом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Талдом Город, </a:t>
                      </a:r>
                      <a:r>
                        <a:rPr lang="ru-RU" sz="11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</a:t>
                      </a: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Советская, Дом 50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151796"/>
                  </a:ext>
                </a:extLst>
              </a:tr>
            </a:tbl>
          </a:graphicData>
        </a:graphic>
      </p:graphicFrame>
      <p:sp>
        <p:nvSpPr>
          <p:cNvPr id="23" name="Rounded Rectangle 1">
            <a:extLst>
              <a:ext uri="{FF2B5EF4-FFF2-40B4-BE49-F238E27FC236}">
                <a16:creationId xmlns:a16="http://schemas.microsoft.com/office/drawing/2014/main" id="{8665466C-3100-524B-8FE4-773E1C971C4A}"/>
              </a:ext>
            </a:extLst>
          </p:cNvPr>
          <p:cNvSpPr/>
          <p:nvPr/>
        </p:nvSpPr>
        <p:spPr>
          <a:xfrm>
            <a:off x="4096792" y="3766409"/>
            <a:ext cx="3662143" cy="2667664"/>
          </a:xfrm>
          <a:prstGeom prst="roundRect">
            <a:avLst>
              <a:gd name="adj" fmla="val 5625"/>
            </a:avLst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ООО Копейка М.О.</a:t>
            </a:r>
            <a:endParaRPr lang="ru-RU" dirty="0">
              <a:solidFill>
                <a:schemeClr val="bg1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sp>
        <p:nvSpPr>
          <p:cNvPr id="24" name="Rounded Rectangle 1">
            <a:extLst>
              <a:ext uri="{FF2B5EF4-FFF2-40B4-BE49-F238E27FC236}">
                <a16:creationId xmlns:a16="http://schemas.microsoft.com/office/drawing/2014/main" id="{8665466C-3100-524B-8FE4-773E1C971C4A}"/>
              </a:ext>
            </a:extLst>
          </p:cNvPr>
          <p:cNvSpPr/>
          <p:nvPr/>
        </p:nvSpPr>
        <p:spPr>
          <a:xfrm>
            <a:off x="131533" y="3766409"/>
            <a:ext cx="3944390" cy="2667665"/>
          </a:xfrm>
          <a:prstGeom prst="roundRect">
            <a:avLst>
              <a:gd name="adj" fmla="val 5625"/>
            </a:avLst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АО ТОРГОВЫЙ ДОМ ПЕРЕКРЕСТОК</a:t>
            </a: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120665"/>
              </p:ext>
            </p:extLst>
          </p:nvPr>
        </p:nvGraphicFramePr>
        <p:xfrm>
          <a:off x="2875906" y="1066979"/>
          <a:ext cx="7150867" cy="2372058"/>
        </p:xfrm>
        <a:graphic>
          <a:graphicData uri="http://schemas.openxmlformats.org/drawingml/2006/table">
            <a:tbl>
              <a:tblPr/>
              <a:tblGrid>
                <a:gridCol w="2911376">
                  <a:extLst>
                    <a:ext uri="{9D8B030D-6E8A-4147-A177-3AD203B41FA5}">
                      <a16:colId xmlns:a16="http://schemas.microsoft.com/office/drawing/2014/main" val="190935889"/>
                    </a:ext>
                  </a:extLst>
                </a:gridCol>
                <a:gridCol w="4239491">
                  <a:extLst>
                    <a:ext uri="{9D8B030D-6E8A-4147-A177-3AD203B41FA5}">
                      <a16:colId xmlns:a16="http://schemas.microsoft.com/office/drawing/2014/main" val="1385723616"/>
                    </a:ext>
                  </a:extLst>
                </a:gridCol>
              </a:tblGrid>
              <a:tr h="2765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Населенный пункт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2446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Талдом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</a:t>
                      </a: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Победы, Дом 31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3859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Талдом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</a:t>
                      </a: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Марта, Дом 6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1074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Талдом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Ермолино</a:t>
                      </a: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Деревня, Дом 1б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8191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Талдом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Запрудня</a:t>
                      </a: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Рабочий поселок, </a:t>
                      </a:r>
                      <a:r>
                        <a:rPr lang="ru-RU" sz="11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</a:t>
                      </a: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Советская, Дом 132а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0024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Талдом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Новогуслево</a:t>
                      </a: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Село, </a:t>
                      </a:r>
                      <a:r>
                        <a:rPr lang="ru-RU" sz="11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</a:t>
                      </a: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Садовая, Дом 1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73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Талдом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</a:t>
                      </a: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Кустарная, Дом 88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3228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Талдом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Запрудня</a:t>
                      </a: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Рабочий поселок, пер Мира, Дом 9 </a:t>
                      </a:r>
                      <a:endParaRPr lang="ru-RU" sz="11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7709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Талдом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Квашёнки</a:t>
                      </a: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Село, Дом 74</a:t>
                      </a:r>
                      <a:endParaRPr lang="ru-RU" sz="11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48999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Талдом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</a:t>
                      </a: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Полевая, Дом 17А </a:t>
                      </a:r>
                      <a:endParaRPr lang="ru-RU" sz="11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2532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Талдом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Новоникольское Село, </a:t>
                      </a:r>
                      <a:r>
                        <a:rPr lang="ru-RU" sz="11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</a:t>
                      </a: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Центральная, Дом 50 </a:t>
                      </a:r>
                      <a:endParaRPr lang="ru-RU" sz="11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57721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Талдом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Запрудня</a:t>
                      </a: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Рабочий поселок, </a:t>
                      </a:r>
                      <a:r>
                        <a:rPr lang="ru-RU" sz="11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</a:t>
                      </a: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Ленина, Дом 1 </a:t>
                      </a:r>
                      <a:endParaRPr lang="ru-RU" sz="11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32379"/>
                  </a:ext>
                </a:extLst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899721"/>
              </p:ext>
            </p:extLst>
          </p:nvPr>
        </p:nvGraphicFramePr>
        <p:xfrm>
          <a:off x="202367" y="4550427"/>
          <a:ext cx="3777635" cy="1286454"/>
        </p:xfrm>
        <a:graphic>
          <a:graphicData uri="http://schemas.openxmlformats.org/drawingml/2006/table">
            <a:tbl>
              <a:tblPr/>
              <a:tblGrid>
                <a:gridCol w="1566449">
                  <a:extLst>
                    <a:ext uri="{9D8B030D-6E8A-4147-A177-3AD203B41FA5}">
                      <a16:colId xmlns:a16="http://schemas.microsoft.com/office/drawing/2014/main" val="190935889"/>
                    </a:ext>
                  </a:extLst>
                </a:gridCol>
                <a:gridCol w="2211186">
                  <a:extLst>
                    <a:ext uri="{9D8B030D-6E8A-4147-A177-3AD203B41FA5}">
                      <a16:colId xmlns:a16="http://schemas.microsoft.com/office/drawing/2014/main" val="1385723616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Населенный пункт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2446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Талдом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</a:t>
                      </a: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Калязинская</a:t>
                      </a: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Дом 49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385905"/>
                  </a:ext>
                </a:extLst>
              </a:tr>
              <a:tr h="2446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Талдом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Растовцы</a:t>
                      </a: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Деревня, 1А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107413"/>
                  </a:ext>
                </a:extLst>
              </a:tr>
              <a:tr h="2446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Талдом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Великий Двор Село, Дом 105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647527"/>
                  </a:ext>
                </a:extLst>
              </a:tr>
              <a:tr h="2446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Талдом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Ермолино</a:t>
                      </a: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Деревня, Дом 20В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6936267"/>
                  </a:ext>
                </a:extLst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500093"/>
              </p:ext>
            </p:extLst>
          </p:nvPr>
        </p:nvGraphicFramePr>
        <p:xfrm>
          <a:off x="4189693" y="4225420"/>
          <a:ext cx="3472034" cy="552450"/>
        </p:xfrm>
        <a:graphic>
          <a:graphicData uri="http://schemas.openxmlformats.org/drawingml/2006/table">
            <a:tbl>
              <a:tblPr/>
              <a:tblGrid>
                <a:gridCol w="1566587">
                  <a:extLst>
                    <a:ext uri="{9D8B030D-6E8A-4147-A177-3AD203B41FA5}">
                      <a16:colId xmlns:a16="http://schemas.microsoft.com/office/drawing/2014/main" val="190935889"/>
                    </a:ext>
                  </a:extLst>
                </a:gridCol>
                <a:gridCol w="1905447">
                  <a:extLst>
                    <a:ext uri="{9D8B030D-6E8A-4147-A177-3AD203B41FA5}">
                      <a16:colId xmlns:a16="http://schemas.microsoft.com/office/drawing/2014/main" val="1385723616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Населенный пункт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2446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Талдом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</a:t>
                      </a: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Советская, Дом 50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3859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96690" y="4900185"/>
            <a:ext cx="2751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ООО </a:t>
            </a:r>
            <a:r>
              <a:rPr lang="ru-RU" sz="2000" b="1" dirty="0" smtClean="0">
                <a:solidFill>
                  <a:schemeClr val="bg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Авоська-два</a:t>
            </a:r>
            <a:endParaRPr lang="ru-RU" sz="2000" b="1" dirty="0">
              <a:solidFill>
                <a:schemeClr val="bg1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008946"/>
              </p:ext>
            </p:extLst>
          </p:nvPr>
        </p:nvGraphicFramePr>
        <p:xfrm>
          <a:off x="4229865" y="5329746"/>
          <a:ext cx="3472034" cy="933450"/>
        </p:xfrm>
        <a:graphic>
          <a:graphicData uri="http://schemas.openxmlformats.org/drawingml/2006/table">
            <a:tbl>
              <a:tblPr/>
              <a:tblGrid>
                <a:gridCol w="1566587">
                  <a:extLst>
                    <a:ext uri="{9D8B030D-6E8A-4147-A177-3AD203B41FA5}">
                      <a16:colId xmlns:a16="http://schemas.microsoft.com/office/drawing/2014/main" val="190935889"/>
                    </a:ext>
                  </a:extLst>
                </a:gridCol>
                <a:gridCol w="1905447">
                  <a:extLst>
                    <a:ext uri="{9D8B030D-6E8A-4147-A177-3AD203B41FA5}">
                      <a16:colId xmlns:a16="http://schemas.microsoft.com/office/drawing/2014/main" val="1385723616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Населенный пункт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2446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Талдом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</a:t>
                      </a: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Калязинская</a:t>
                      </a: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Дом 49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3859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Талдом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</a:t>
                      </a: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Кустарная, Дом 88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5450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Талдом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</a:t>
                      </a: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Победы, Дом 42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622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66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339</Words>
  <Application>Microsoft Office PowerPoint</Application>
  <PresentationFormat>Широкоэкранный</PresentationFormat>
  <Paragraphs>93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3" baseType="lpstr">
      <vt:lpstr>72 Black</vt:lpstr>
      <vt:lpstr>Arial</vt:lpstr>
      <vt:lpstr>Calibri</vt:lpstr>
      <vt:lpstr>Calibri Light</vt:lpstr>
      <vt:lpstr>SB Sans Display</vt:lpstr>
      <vt:lpstr>SB Serif Display</vt:lpstr>
      <vt:lpstr>SB Serif Display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ПАО Сбербанк России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Буриков Евгений Александрович</dc:creator>
  <cp:lastModifiedBy>Шкиопова Мария Сергеевна</cp:lastModifiedBy>
  <cp:revision>12</cp:revision>
  <dcterms:created xsi:type="dcterms:W3CDTF">2022-01-13T12:58:56Z</dcterms:created>
  <dcterms:modified xsi:type="dcterms:W3CDTF">2023-02-10T12:08:23Z</dcterms:modified>
</cp:coreProperties>
</file>